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CC2-B525-49F0-BED4-B47D4939687A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757B-92B2-4370-8B37-B8EB6BFA9D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497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CC2-B525-49F0-BED4-B47D4939687A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757B-92B2-4370-8B37-B8EB6BFA9D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2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CC2-B525-49F0-BED4-B47D4939687A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757B-92B2-4370-8B37-B8EB6BFA9D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059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CC2-B525-49F0-BED4-B47D4939687A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757B-92B2-4370-8B37-B8EB6BFA9D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46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CC2-B525-49F0-BED4-B47D4939687A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757B-92B2-4370-8B37-B8EB6BFA9D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706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CC2-B525-49F0-BED4-B47D4939687A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757B-92B2-4370-8B37-B8EB6BFA9D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60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CC2-B525-49F0-BED4-B47D4939687A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757B-92B2-4370-8B37-B8EB6BFA9D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94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CC2-B525-49F0-BED4-B47D4939687A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757B-92B2-4370-8B37-B8EB6BFA9D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10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CC2-B525-49F0-BED4-B47D4939687A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757B-92B2-4370-8B37-B8EB6BFA9D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268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CC2-B525-49F0-BED4-B47D4939687A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757B-92B2-4370-8B37-B8EB6BFA9D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648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CCC2-B525-49F0-BED4-B47D4939687A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7757B-92B2-4370-8B37-B8EB6BFA9D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384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ACCC2-B525-49F0-BED4-B47D4939687A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7757B-92B2-4370-8B37-B8EB6BFA9D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27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0452" y="20071"/>
            <a:ext cx="10848108" cy="852053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КОДЕКС ДЕЛОВОЙ ЭТИКИ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1600" dirty="0" smtClean="0"/>
              <a:t>АКЦИОНЕРНОГО ОБЩЕСТВА «ЦЕНТР РАЗВИТИЯ ТРУДОВЫХ РЕСУРСОВ»</a:t>
            </a:r>
            <a:br>
              <a:rPr lang="ru-RU" sz="1600" dirty="0" smtClean="0"/>
            </a:br>
            <a:endParaRPr lang="ru-RU" sz="13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2756" y="651003"/>
            <a:ext cx="11363498" cy="753546"/>
          </a:xfrm>
        </p:spPr>
        <p:txBody>
          <a:bodyPr>
            <a:normAutofit fontScale="77500" lnSpcReduction="20000"/>
          </a:bodyPr>
          <a:lstStyle/>
          <a:p>
            <a:r>
              <a:rPr lang="kk-KZ" sz="2000" b="1" dirty="0"/>
              <a:t>МИССИЯ </a:t>
            </a:r>
            <a:r>
              <a:rPr lang="kk-KZ" sz="2000" b="1" dirty="0" smtClean="0"/>
              <a:t>ОБЩЕСТВА</a:t>
            </a:r>
          </a:p>
          <a:p>
            <a:r>
              <a:rPr lang="ru-RU" sz="2000" dirty="0" smtClean="0"/>
              <a:t>содействие в создании условий для развития эффективного рынка труда и                                                                                                 повышения качества представляемых государственных услуг в социально-трудовой сфере</a:t>
            </a:r>
            <a:endParaRPr lang="ru-RU" sz="2000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149628" y="1467348"/>
            <a:ext cx="5650039" cy="2546078"/>
            <a:chOff x="216131" y="2098343"/>
            <a:chExt cx="5511339" cy="2712431"/>
          </a:xfrm>
        </p:grpSpPr>
        <p:sp>
          <p:nvSpPr>
            <p:cNvPr id="4" name="Подзаголовок 2"/>
            <p:cNvSpPr txBox="1">
              <a:spLocks/>
            </p:cNvSpPr>
            <p:nvPr/>
          </p:nvSpPr>
          <p:spPr>
            <a:xfrm>
              <a:off x="216131" y="2098343"/>
              <a:ext cx="5511339" cy="271243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kk-KZ" sz="1200" b="1" dirty="0"/>
                <a:t>КОРПОРАТИВНЫЕ ЦЕННОСТИ </a:t>
              </a:r>
              <a:r>
                <a:rPr lang="kk-KZ" sz="1200" b="1" dirty="0" smtClean="0"/>
                <a:t>ОБЩЕСТВА</a:t>
              </a:r>
            </a:p>
            <a:p>
              <a:pPr marL="171450" algn="l">
                <a:lnSpc>
                  <a:spcPct val="1000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</a:pPr>
              <a:endParaRPr lang="kk-KZ" sz="1200" b="1" dirty="0" smtClean="0"/>
            </a:p>
            <a:p>
              <a:pPr marL="171450" algn="l">
                <a:lnSpc>
                  <a:spcPct val="1000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</a:pPr>
              <a:r>
                <a:rPr lang="kk-KZ" sz="1200" b="1" dirty="0" smtClean="0"/>
                <a:t>   законность </a:t>
              </a:r>
              <a:r>
                <a:rPr lang="kk-KZ" sz="1200" b="1" dirty="0"/>
                <a:t>и справедливость</a:t>
              </a:r>
              <a:r>
                <a:rPr lang="kk-KZ" sz="1200" dirty="0"/>
                <a:t> </a:t>
              </a:r>
              <a:r>
                <a:rPr lang="kk-KZ" sz="1200" dirty="0" smtClean="0"/>
                <a:t>– соблюдение законов, общепринятых принципов, положений </a:t>
              </a:r>
              <a:r>
                <a:rPr lang="kk-KZ" sz="1200" dirty="0" smtClean="0"/>
                <a:t>Устава;</a:t>
              </a:r>
              <a:endParaRPr lang="kk-KZ" sz="1200" dirty="0" smtClean="0"/>
            </a:p>
            <a:p>
              <a:pPr marL="171450" algn="l">
                <a:lnSpc>
                  <a:spcPct val="1000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</a:pPr>
              <a:r>
                <a:rPr lang="kk-KZ" sz="1200" b="1" dirty="0" smtClean="0"/>
                <a:t>   компетентность </a:t>
              </a:r>
              <a:r>
                <a:rPr lang="kk-KZ" sz="1200" b="1" dirty="0"/>
                <a:t>и </a:t>
              </a:r>
              <a:r>
                <a:rPr lang="kk-KZ" sz="1200" b="1" dirty="0" smtClean="0"/>
                <a:t>профессионализм - </a:t>
              </a:r>
              <a:r>
                <a:rPr lang="kk-KZ" sz="1200" dirty="0" smtClean="0"/>
                <a:t>стремления к постоянному </a:t>
              </a:r>
              <a:r>
                <a:rPr lang="kk-KZ" sz="1200" dirty="0" smtClean="0"/>
                <a:t>самосовершенствованию;</a:t>
              </a:r>
              <a:endParaRPr lang="kk-KZ" sz="1200" dirty="0" smtClean="0"/>
            </a:p>
            <a:p>
              <a:pPr marL="171450" algn="l">
                <a:lnSpc>
                  <a:spcPct val="1000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</a:pPr>
              <a:r>
                <a:rPr lang="kk-KZ" sz="1200" b="1" dirty="0" smtClean="0"/>
                <a:t>  честность </a:t>
              </a:r>
              <a:r>
                <a:rPr lang="kk-KZ" sz="1200" b="1" dirty="0"/>
                <a:t>и </a:t>
              </a:r>
              <a:r>
                <a:rPr lang="kk-KZ" sz="1200" b="1" dirty="0" smtClean="0"/>
                <a:t>открытость - </a:t>
              </a:r>
              <a:r>
                <a:rPr lang="kk-KZ" sz="1200" dirty="0" smtClean="0"/>
                <a:t>честное ведение </a:t>
              </a:r>
              <a:r>
                <a:rPr lang="kk-KZ" sz="1200" dirty="0" smtClean="0"/>
                <a:t>дел;</a:t>
              </a:r>
              <a:endParaRPr lang="kk-KZ" sz="1200" dirty="0" smtClean="0"/>
            </a:p>
            <a:p>
              <a:pPr marL="171450" algn="l">
                <a:lnSpc>
                  <a:spcPct val="1000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</a:pPr>
              <a:r>
                <a:rPr lang="kk-KZ" sz="1200" b="1" dirty="0" smtClean="0"/>
                <a:t>  ответственность - </a:t>
              </a:r>
              <a:r>
                <a:rPr lang="ru-RU" sz="1200" dirty="0" smtClean="0"/>
                <a:t>исполнение взятых на себя </a:t>
              </a:r>
              <a:r>
                <a:rPr lang="ru-RU" sz="1200" dirty="0" smtClean="0"/>
                <a:t>обязательств;</a:t>
              </a:r>
              <a:endParaRPr lang="kk-KZ" sz="1200" dirty="0" smtClean="0"/>
            </a:p>
            <a:p>
              <a:pPr marL="171450" algn="l">
                <a:lnSpc>
                  <a:spcPct val="1000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</a:pPr>
              <a:r>
                <a:rPr lang="kk-KZ" sz="1200" b="1" dirty="0" smtClean="0"/>
                <a:t>  уважение </a:t>
              </a:r>
              <a:r>
                <a:rPr lang="kk-KZ" sz="1200" b="1" dirty="0"/>
                <a:t>ценностей и достоинств </a:t>
              </a:r>
              <a:r>
                <a:rPr lang="kk-KZ" sz="1200" b="1" dirty="0" smtClean="0"/>
                <a:t>личности - </a:t>
              </a:r>
              <a:r>
                <a:rPr lang="kk-KZ" sz="1200" dirty="0" smtClean="0"/>
                <a:t>честное и справедливое </a:t>
              </a:r>
              <a:r>
                <a:rPr lang="kk-KZ" sz="1200" dirty="0" smtClean="0"/>
                <a:t>отношение; </a:t>
              </a:r>
              <a:endParaRPr lang="kk-KZ" sz="1200" dirty="0" smtClean="0"/>
            </a:p>
            <a:p>
              <a:pPr marL="171450" algn="l">
                <a:lnSpc>
                  <a:spcPct val="1000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</a:pPr>
              <a:r>
                <a:rPr lang="kk-KZ" sz="1200" b="1" dirty="0" smtClean="0"/>
                <a:t>  патриотизм - </a:t>
              </a:r>
              <a:r>
                <a:rPr lang="ru-RU" sz="1200" dirty="0" smtClean="0"/>
                <a:t>во благо процветания государства, его настоящего и </a:t>
              </a:r>
              <a:r>
                <a:rPr lang="ru-RU" sz="1200" dirty="0" smtClean="0"/>
                <a:t>будущего;</a:t>
              </a:r>
              <a:endParaRPr lang="kk-KZ" sz="1200" dirty="0" smtClean="0"/>
            </a:p>
            <a:p>
              <a:pPr marL="171450" algn="l">
                <a:lnSpc>
                  <a:spcPct val="1000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</a:pPr>
              <a:r>
                <a:rPr lang="kk-KZ" sz="1200" b="1" dirty="0" smtClean="0"/>
                <a:t>  единый </a:t>
              </a:r>
              <a:r>
                <a:rPr lang="kk-KZ" sz="1200" b="1" dirty="0"/>
                <a:t>«командный» дух</a:t>
              </a:r>
              <a:r>
                <a:rPr lang="kk-KZ" sz="1200" dirty="0"/>
                <a:t> </a:t>
              </a:r>
              <a:r>
                <a:rPr lang="kk-KZ" sz="1200" dirty="0" smtClean="0"/>
                <a:t>- </a:t>
              </a:r>
              <a:r>
                <a:rPr lang="ru-RU" sz="1200" dirty="0" smtClean="0"/>
                <a:t>отношения внутри коллектива на основе доверия, взаимопонимания и </a:t>
              </a:r>
              <a:r>
                <a:rPr lang="ru-RU" sz="1200" dirty="0" smtClean="0"/>
                <a:t>взаимопомощи.</a:t>
              </a:r>
              <a:endParaRPr lang="ru-RU" sz="1200" dirty="0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779983" y="2381942"/>
              <a:ext cx="417115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49" y="85985"/>
            <a:ext cx="2224923" cy="577790"/>
          </a:xfrm>
          <a:prstGeom prst="rect">
            <a:avLst/>
          </a:prstGeom>
        </p:spPr>
      </p:pic>
      <p:grpSp>
        <p:nvGrpSpPr>
          <p:cNvPr id="24" name="Группа 23"/>
          <p:cNvGrpSpPr/>
          <p:nvPr/>
        </p:nvGrpSpPr>
        <p:grpSpPr>
          <a:xfrm>
            <a:off x="5594463" y="1457681"/>
            <a:ext cx="6301048" cy="2326230"/>
            <a:chOff x="5295207" y="2098344"/>
            <a:chExt cx="6301048" cy="2326230"/>
          </a:xfrm>
        </p:grpSpPr>
        <p:sp>
          <p:nvSpPr>
            <p:cNvPr id="10" name="Подзаголовок 2"/>
            <p:cNvSpPr txBox="1">
              <a:spLocks/>
            </p:cNvSpPr>
            <p:nvPr/>
          </p:nvSpPr>
          <p:spPr>
            <a:xfrm>
              <a:off x="5295207" y="2098344"/>
              <a:ext cx="6301048" cy="232623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kk-KZ" sz="1200" b="1" dirty="0" smtClean="0"/>
                <a:t>ПРИНЦИПЫ ПОВЕДЕНИЯ РАБОТНИКОВ ОБЩЕСТВА</a:t>
              </a:r>
            </a:p>
            <a:p>
              <a:endParaRPr lang="kk-KZ" sz="1200" b="1" dirty="0" smtClean="0"/>
            </a:p>
            <a:p>
              <a:pPr marL="180000" algn="l">
                <a:lnSpc>
                  <a:spcPts val="15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</a:pPr>
              <a:r>
                <a:rPr lang="kk-KZ" sz="1200" b="1" dirty="0" smtClean="0"/>
                <a:t>   порядочность – </a:t>
              </a:r>
              <a:r>
                <a:rPr lang="kk-KZ" sz="1200" dirty="0" smtClean="0"/>
                <a:t>честность в профессиональных и деловых </a:t>
              </a:r>
              <a:r>
                <a:rPr lang="kk-KZ" sz="1200" dirty="0" smtClean="0"/>
                <a:t>отношениях;</a:t>
              </a:r>
              <a:endParaRPr lang="kk-KZ" sz="1200" dirty="0" smtClean="0"/>
            </a:p>
            <a:p>
              <a:pPr marL="180000" algn="l">
                <a:lnSpc>
                  <a:spcPts val="15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</a:pPr>
              <a:r>
                <a:rPr lang="kk-KZ" sz="1200" b="1" dirty="0" smtClean="0"/>
                <a:t>   объективность – </a:t>
              </a:r>
              <a:r>
                <a:rPr lang="kk-KZ" sz="1200" dirty="0" smtClean="0"/>
                <a:t>не допускать предвзятости</a:t>
              </a:r>
              <a:r>
                <a:rPr lang="ru-RU" sz="1200" dirty="0" smtClean="0"/>
                <a:t>, конфликта </a:t>
              </a:r>
              <a:r>
                <a:rPr lang="ru-RU" sz="1200" dirty="0" smtClean="0"/>
                <a:t>интересов;</a:t>
              </a:r>
              <a:endParaRPr lang="kk-KZ" sz="1200" dirty="0" smtClean="0"/>
            </a:p>
            <a:p>
              <a:pPr marL="180000" algn="l">
                <a:lnSpc>
                  <a:spcPts val="15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</a:pPr>
              <a:r>
                <a:rPr lang="kk-KZ" sz="1200" b="1" dirty="0" smtClean="0"/>
                <a:t>   профессиональная компетентность  - </a:t>
              </a:r>
              <a:r>
                <a:rPr lang="ru-RU" sz="1200" dirty="0" smtClean="0"/>
                <a:t>стремление к профессиональному развитию, повышению </a:t>
              </a:r>
              <a:r>
                <a:rPr lang="ru-RU" sz="1200" dirty="0" smtClean="0"/>
                <a:t>квалификации;</a:t>
              </a:r>
              <a:endParaRPr lang="kk-KZ" sz="1200" dirty="0" smtClean="0"/>
            </a:p>
            <a:p>
              <a:pPr marL="180000" algn="l">
                <a:lnSpc>
                  <a:spcPts val="15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</a:pPr>
              <a:r>
                <a:rPr lang="kk-KZ" sz="1200" b="1" dirty="0" smtClean="0"/>
                <a:t>   уважение – </a:t>
              </a:r>
              <a:r>
                <a:rPr lang="kk-KZ" sz="1200" dirty="0" smtClean="0"/>
                <a:t>к </a:t>
              </a:r>
              <a:r>
                <a:rPr lang="ru-RU" sz="1200" dirty="0" smtClean="0"/>
                <a:t>партнерам и коллегам, правам и законным интересам </a:t>
              </a:r>
              <a:r>
                <a:rPr lang="ru-RU" sz="1200" dirty="0" smtClean="0"/>
                <a:t>граждан; </a:t>
              </a:r>
              <a:endParaRPr lang="ru-RU" sz="1200" dirty="0" smtClean="0"/>
            </a:p>
            <a:p>
              <a:pPr marL="180000" algn="l">
                <a:lnSpc>
                  <a:spcPts val="15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</a:pPr>
              <a:r>
                <a:rPr lang="ru-RU" sz="1200" b="1" dirty="0" smtClean="0"/>
                <a:t>   сотрудничество и результативность - </a:t>
              </a:r>
              <a:r>
                <a:rPr lang="ru-RU" sz="1200" dirty="0" smtClean="0"/>
                <a:t>работа в сплоченной </a:t>
              </a:r>
              <a:r>
                <a:rPr lang="ru-RU" sz="1200" dirty="0" smtClean="0"/>
                <a:t>команде; </a:t>
              </a:r>
              <a:endParaRPr lang="ru-RU" sz="1200" dirty="0" smtClean="0"/>
            </a:p>
            <a:p>
              <a:pPr marL="180000" algn="l">
                <a:lnSpc>
                  <a:spcPts val="15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</a:pPr>
              <a:r>
                <a:rPr lang="kk-KZ" sz="1200" b="1" dirty="0" smtClean="0"/>
                <a:t>   конфиденциальность - </a:t>
              </a:r>
              <a:r>
                <a:rPr lang="ru-RU" sz="1200" dirty="0" smtClean="0"/>
                <a:t>ответственное отношение к конфиденциальной </a:t>
              </a:r>
              <a:r>
                <a:rPr lang="ru-RU" sz="1200" dirty="0" smtClean="0"/>
                <a:t>информации;</a:t>
              </a:r>
              <a:endParaRPr lang="ru-RU" sz="1200" dirty="0" smtClean="0"/>
            </a:p>
            <a:p>
              <a:pPr marL="180000" algn="l">
                <a:lnSpc>
                  <a:spcPts val="15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</a:pPr>
              <a:r>
                <a:rPr lang="ru-RU" sz="1200" b="1" dirty="0" smtClean="0"/>
                <a:t>   приверженность </a:t>
              </a:r>
              <a:r>
                <a:rPr lang="ru-RU" sz="1200" b="1" dirty="0"/>
                <a:t>принципам поведения </a:t>
              </a:r>
              <a:r>
                <a:rPr lang="ru-RU" sz="1200" b="1" dirty="0" smtClean="0"/>
                <a:t>– </a:t>
              </a:r>
              <a:r>
                <a:rPr lang="ru-RU" sz="1200" dirty="0" smtClean="0"/>
                <a:t>соблюдение основных ценностей и принципов </a:t>
              </a:r>
              <a:r>
                <a:rPr lang="ru-RU" sz="1200" dirty="0" smtClean="0"/>
                <a:t>Общества.</a:t>
              </a:r>
              <a:endParaRPr lang="ru-RU" sz="1200" dirty="0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5660967" y="2377440"/>
              <a:ext cx="5037513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Прямая соединительная линия 15"/>
          <p:cNvCxnSpPr/>
          <p:nvPr/>
        </p:nvCxnSpPr>
        <p:spPr>
          <a:xfrm flipV="1">
            <a:off x="5003800" y="877645"/>
            <a:ext cx="183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4441281" y="3789170"/>
            <a:ext cx="29143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НОРМЫ ДЕЛОВОЙ </a:t>
            </a:r>
            <a:r>
              <a:rPr lang="kk-KZ" sz="1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ЭТИКИ</a:t>
            </a:r>
            <a:endParaRPr lang="ru-RU" sz="1600" i="1" dirty="0">
              <a:solidFill>
                <a:srgbClr val="FF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32757" y="4441922"/>
            <a:ext cx="556691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1) соблюдать </a:t>
            </a:r>
            <a:r>
              <a:rPr lang="ru-RU" sz="1400" b="1" dirty="0" smtClean="0"/>
              <a:t>трудовую дисциплину</a:t>
            </a:r>
            <a:r>
              <a:rPr lang="ru-RU" sz="1400" dirty="0" smtClean="0"/>
              <a:t>;</a:t>
            </a:r>
          </a:p>
          <a:p>
            <a:pPr algn="just"/>
            <a:r>
              <a:rPr lang="ru-RU" sz="1400" dirty="0" smtClean="0"/>
              <a:t>2) ставить интересы Общества выше личных интересов;</a:t>
            </a:r>
          </a:p>
          <a:p>
            <a:pPr algn="just"/>
            <a:r>
              <a:rPr lang="ru-RU" sz="1400" dirty="0" smtClean="0"/>
              <a:t>3) </a:t>
            </a:r>
            <a:r>
              <a:rPr lang="ru-RU" sz="1400" b="1" dirty="0" smtClean="0"/>
              <a:t>внешний вид работника </a:t>
            </a:r>
            <a:r>
              <a:rPr lang="ru-RU" sz="1400" dirty="0" smtClean="0"/>
              <a:t>при исполнении им служебных обязанностей должен соответствовать общепринятому деловому стилю, который отличают </a:t>
            </a:r>
            <a:r>
              <a:rPr lang="ru-RU" sz="1400" b="1" dirty="0" smtClean="0"/>
              <a:t>официальность, сдержанность, аккуратность</a:t>
            </a:r>
            <a:r>
              <a:rPr lang="ru-RU" sz="1400" dirty="0" smtClean="0"/>
              <a:t>;</a:t>
            </a:r>
          </a:p>
          <a:p>
            <a:pPr algn="just"/>
            <a:r>
              <a:rPr lang="ru-RU" sz="1400" dirty="0" smtClean="0"/>
              <a:t>4) обеспечивать </a:t>
            </a:r>
            <a:r>
              <a:rPr lang="ru-RU" sz="1400" b="1" dirty="0" smtClean="0"/>
              <a:t>сохранность</a:t>
            </a:r>
            <a:r>
              <a:rPr lang="ru-RU" sz="1400" dirty="0" smtClean="0"/>
              <a:t> имущества Общества;</a:t>
            </a:r>
          </a:p>
          <a:p>
            <a:pPr algn="just"/>
            <a:r>
              <a:rPr lang="ru-RU" sz="1400" dirty="0" smtClean="0"/>
              <a:t>5) </a:t>
            </a:r>
            <a:r>
              <a:rPr lang="ru-RU" sz="1400" b="1" dirty="0" smtClean="0"/>
              <a:t>информировать</a:t>
            </a:r>
            <a:r>
              <a:rPr lang="ru-RU" sz="1400" dirty="0" smtClean="0"/>
              <a:t> непосредственного руководителя о наличии, возникновении рисков, которые могут повлечь потери для Общества;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273800" y="4441921"/>
            <a:ext cx="532245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6) соблюдать установленные законами Республики Казахстан </a:t>
            </a:r>
            <a:r>
              <a:rPr lang="ru-RU" sz="1400" b="1" dirty="0" smtClean="0"/>
              <a:t>ограничения и запреты</a:t>
            </a:r>
            <a:r>
              <a:rPr lang="ru-RU" sz="1400" dirty="0" smtClean="0"/>
              <a:t>;</a:t>
            </a:r>
          </a:p>
          <a:p>
            <a:pPr algn="just"/>
            <a:r>
              <a:rPr lang="ru-RU" sz="1400" dirty="0" smtClean="0"/>
              <a:t>7) соблюдать </a:t>
            </a:r>
            <a:r>
              <a:rPr lang="ru-RU" sz="1400" b="1" dirty="0" smtClean="0"/>
              <a:t>общепринятые морально-этические нормы</a:t>
            </a:r>
            <a:r>
              <a:rPr lang="ru-RU" sz="1400" dirty="0" smtClean="0"/>
              <a:t>, проявлять вежливость и корректность в обращении с коллегами и гражданами;</a:t>
            </a:r>
          </a:p>
          <a:p>
            <a:pPr algn="just"/>
            <a:r>
              <a:rPr lang="ru-RU" sz="1400" dirty="0" smtClean="0"/>
              <a:t>8) обеспечивать </a:t>
            </a:r>
            <a:r>
              <a:rPr lang="ru-RU" sz="1400" b="1" dirty="0" smtClean="0"/>
              <a:t>законность</a:t>
            </a:r>
            <a:r>
              <a:rPr lang="ru-RU" sz="1400" dirty="0" smtClean="0"/>
              <a:t> при осуществлении служебных обязанностей;      </a:t>
            </a:r>
          </a:p>
          <a:p>
            <a:pPr algn="just"/>
            <a:r>
              <a:rPr lang="ru-RU" sz="1400" dirty="0" smtClean="0"/>
              <a:t>9) соблюдать </a:t>
            </a:r>
            <a:r>
              <a:rPr lang="ru-RU" sz="1400" b="1" dirty="0" smtClean="0"/>
              <a:t>деловой этикет </a:t>
            </a:r>
            <a:r>
              <a:rPr lang="ru-RU" sz="1400" dirty="0" smtClean="0"/>
              <a:t>и правила официального поведения;      </a:t>
            </a:r>
          </a:p>
          <a:p>
            <a:pPr algn="just"/>
            <a:r>
              <a:rPr lang="ru-RU" sz="1400" dirty="0" smtClean="0"/>
              <a:t>10) противостоять проявлениям коррупции.    </a:t>
            </a:r>
            <a:endParaRPr lang="ru-RU" sz="14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885349" y="4072589"/>
            <a:ext cx="4593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Обязательства Работника перед Обществом:</a:t>
            </a:r>
            <a:endParaRPr lang="ru-RU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441281" y="4072589"/>
            <a:ext cx="364438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16934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318</Words>
  <Application>Microsoft Office PowerPoint</Application>
  <PresentationFormat>Широкоэкранный</PresentationFormat>
  <Paragraphs>33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Тема Office</vt:lpstr>
      <vt:lpstr>КОДЕКС ДЕЛОВОЙ ЭТИКИ АКЦИОНЕРНОГО ОБЩЕСТВА «ЦЕНТР РАЗВИТИЯ ТРУДОВЫХ РЕСУРСОВ»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КОДЕКС ДЕЛОВОЙ ЭТИКИ АКЦИОНЕРНОГО ОБЩЕСТВА «ЦЕНТР РАЗВИТИЯ ТРУДОВЫХ РЕСУРСОВ» (с изменениями и дополнениями по состоянию на 23.09.2021г.)</dc:title>
  <dc:creator>Балжан Я. Баяхатова</dc:creator>
  <cp:lastModifiedBy>Балжан Я. Баяхатова</cp:lastModifiedBy>
  <cp:revision>12</cp:revision>
  <dcterms:created xsi:type="dcterms:W3CDTF">2023-10-17T04:36:14Z</dcterms:created>
  <dcterms:modified xsi:type="dcterms:W3CDTF">2023-10-17T10:03:31Z</dcterms:modified>
</cp:coreProperties>
</file>